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3" r:id="rId2"/>
    <p:sldId id="256" r:id="rId3"/>
    <p:sldId id="284" r:id="rId4"/>
    <p:sldId id="279" r:id="rId5"/>
    <p:sldId id="280" r:id="rId6"/>
    <p:sldId id="278" r:id="rId7"/>
    <p:sldId id="295" r:id="rId8"/>
    <p:sldId id="300" r:id="rId9"/>
    <p:sldId id="302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84615" autoAdjust="0"/>
  </p:normalViewPr>
  <p:slideViewPr>
    <p:cSldViewPr snapToGrid="0">
      <p:cViewPr varScale="1">
        <p:scale>
          <a:sx n="44" d="100"/>
          <a:sy n="44" d="100"/>
        </p:scale>
        <p:origin x="108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B8681-04E2-42E9-9390-0F0A861236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92BE27-13D8-4311-88F1-300FAA161D71}">
      <dgm:prSet/>
      <dgm:spPr/>
      <dgm:t>
        <a:bodyPr/>
        <a:lstStyle/>
        <a:p>
          <a:r>
            <a:rPr lang="en-GB"/>
            <a:t>Working papers / planned publications</a:t>
          </a:r>
          <a:endParaRPr lang="en-US"/>
        </a:p>
      </dgm:t>
    </dgm:pt>
    <dgm:pt modelId="{A8CDB461-3B20-4C67-920B-3964074F0A4A}" type="parTrans" cxnId="{F43B1FA8-884C-44C1-8D48-8793BCB73C5A}">
      <dgm:prSet/>
      <dgm:spPr/>
      <dgm:t>
        <a:bodyPr/>
        <a:lstStyle/>
        <a:p>
          <a:endParaRPr lang="en-US"/>
        </a:p>
      </dgm:t>
    </dgm:pt>
    <dgm:pt modelId="{77743212-15A7-4D0B-9E06-0265007773C6}" type="sibTrans" cxnId="{F43B1FA8-884C-44C1-8D48-8793BCB73C5A}">
      <dgm:prSet/>
      <dgm:spPr/>
      <dgm:t>
        <a:bodyPr/>
        <a:lstStyle/>
        <a:p>
          <a:endParaRPr lang="en-US"/>
        </a:p>
      </dgm:t>
    </dgm:pt>
    <dgm:pt modelId="{0561DF28-5F4C-47D4-8805-1C948F181EB6}">
      <dgm:prSet/>
      <dgm:spPr/>
      <dgm:t>
        <a:bodyPr/>
        <a:lstStyle/>
        <a:p>
          <a:r>
            <a:rPr lang="en-GB"/>
            <a:t>Fieldwork data collection</a:t>
          </a:r>
          <a:endParaRPr lang="en-US"/>
        </a:p>
      </dgm:t>
    </dgm:pt>
    <dgm:pt modelId="{8F1D2F04-A89D-4CBA-82DF-AC5035E13E39}" type="parTrans" cxnId="{06F4FDAB-B6C9-46A0-AB28-4FD876361B16}">
      <dgm:prSet/>
      <dgm:spPr/>
      <dgm:t>
        <a:bodyPr/>
        <a:lstStyle/>
        <a:p>
          <a:endParaRPr lang="en-US"/>
        </a:p>
      </dgm:t>
    </dgm:pt>
    <dgm:pt modelId="{7351E37B-44E7-4A9B-B747-88DA924FE8FF}" type="sibTrans" cxnId="{06F4FDAB-B6C9-46A0-AB28-4FD876361B16}">
      <dgm:prSet/>
      <dgm:spPr/>
      <dgm:t>
        <a:bodyPr/>
        <a:lstStyle/>
        <a:p>
          <a:endParaRPr lang="en-US"/>
        </a:p>
      </dgm:t>
    </dgm:pt>
    <dgm:pt modelId="{581C4EA6-F332-4D5D-9C2A-E73C5E9906D3}">
      <dgm:prSet/>
      <dgm:spPr/>
      <dgm:t>
        <a:bodyPr/>
        <a:lstStyle/>
        <a:p>
          <a:r>
            <a:rPr lang="en-GB" dirty="0"/>
            <a:t>Funding won, applied for or identified</a:t>
          </a:r>
          <a:endParaRPr lang="en-US" dirty="0"/>
        </a:p>
      </dgm:t>
    </dgm:pt>
    <dgm:pt modelId="{E35337D6-30E8-4600-A5C4-E8559E3D1D34}" type="parTrans" cxnId="{8CA52F70-255F-4217-90DA-4F4A3F4457FD}">
      <dgm:prSet/>
      <dgm:spPr/>
      <dgm:t>
        <a:bodyPr/>
        <a:lstStyle/>
        <a:p>
          <a:endParaRPr lang="en-US"/>
        </a:p>
      </dgm:t>
    </dgm:pt>
    <dgm:pt modelId="{D65F968F-3AD7-4E75-9525-B92D3938B7DA}" type="sibTrans" cxnId="{8CA52F70-255F-4217-90DA-4F4A3F4457FD}">
      <dgm:prSet/>
      <dgm:spPr/>
      <dgm:t>
        <a:bodyPr/>
        <a:lstStyle/>
        <a:p>
          <a:endParaRPr lang="en-US"/>
        </a:p>
      </dgm:t>
    </dgm:pt>
    <dgm:pt modelId="{EB090D67-AE62-4B63-BBEA-0173E46445A3}">
      <dgm:prSet/>
      <dgm:spPr/>
      <dgm:t>
        <a:bodyPr/>
        <a:lstStyle/>
        <a:p>
          <a:r>
            <a:rPr lang="en-GB"/>
            <a:t>Conference panels / papers</a:t>
          </a:r>
          <a:endParaRPr lang="en-US"/>
        </a:p>
      </dgm:t>
    </dgm:pt>
    <dgm:pt modelId="{8805FD74-AE9E-4890-A697-0C6FADCFF60A}" type="parTrans" cxnId="{7623315B-334A-4D34-ACF9-F0DF31F720C9}">
      <dgm:prSet/>
      <dgm:spPr/>
      <dgm:t>
        <a:bodyPr/>
        <a:lstStyle/>
        <a:p>
          <a:endParaRPr lang="en-US"/>
        </a:p>
      </dgm:t>
    </dgm:pt>
    <dgm:pt modelId="{FEE8CD10-4D3C-49A3-B6B2-5B80935FDA75}" type="sibTrans" cxnId="{7623315B-334A-4D34-ACF9-F0DF31F720C9}">
      <dgm:prSet/>
      <dgm:spPr/>
      <dgm:t>
        <a:bodyPr/>
        <a:lstStyle/>
        <a:p>
          <a:endParaRPr lang="en-US"/>
        </a:p>
      </dgm:t>
    </dgm:pt>
    <dgm:pt modelId="{449DEFBC-1EDE-4EC1-BE77-A7A28E946842}">
      <dgm:prSet/>
      <dgm:spPr/>
      <dgm:t>
        <a:bodyPr/>
        <a:lstStyle/>
        <a:p>
          <a:r>
            <a:rPr lang="en-GB"/>
            <a:t>Other events / networks</a:t>
          </a:r>
          <a:endParaRPr lang="en-US"/>
        </a:p>
      </dgm:t>
    </dgm:pt>
    <dgm:pt modelId="{06AFE904-8EB2-4657-A6D3-FC41FFF77D94}" type="parTrans" cxnId="{EAA402C6-0250-4651-AF2D-4DA08258F5D3}">
      <dgm:prSet/>
      <dgm:spPr/>
      <dgm:t>
        <a:bodyPr/>
        <a:lstStyle/>
        <a:p>
          <a:endParaRPr lang="en-US"/>
        </a:p>
      </dgm:t>
    </dgm:pt>
    <dgm:pt modelId="{652D8149-5B9E-4898-A7B2-A9CE3668908A}" type="sibTrans" cxnId="{EAA402C6-0250-4651-AF2D-4DA08258F5D3}">
      <dgm:prSet/>
      <dgm:spPr/>
      <dgm:t>
        <a:bodyPr/>
        <a:lstStyle/>
        <a:p>
          <a:endParaRPr lang="en-US"/>
        </a:p>
      </dgm:t>
    </dgm:pt>
    <dgm:pt modelId="{FDFFA33B-3C30-4E8A-8344-A57EAFDFBEBF}" type="pres">
      <dgm:prSet presAssocID="{482B8681-04E2-42E9-9390-0F0A86123667}" presName="linear" presStyleCnt="0">
        <dgm:presLayoutVars>
          <dgm:animLvl val="lvl"/>
          <dgm:resizeHandles val="exact"/>
        </dgm:presLayoutVars>
      </dgm:prSet>
      <dgm:spPr/>
    </dgm:pt>
    <dgm:pt modelId="{FFF0033F-90B0-45F6-8B6A-16364FC823F2}" type="pres">
      <dgm:prSet presAssocID="{EF92BE27-13D8-4311-88F1-300FAA161D7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C99C0D1-D426-43D2-BADA-59D419591FC3}" type="pres">
      <dgm:prSet presAssocID="{77743212-15A7-4D0B-9E06-0265007773C6}" presName="spacer" presStyleCnt="0"/>
      <dgm:spPr/>
    </dgm:pt>
    <dgm:pt modelId="{A027FF7A-4C73-42BF-A68F-B537F02B2B31}" type="pres">
      <dgm:prSet presAssocID="{0561DF28-5F4C-47D4-8805-1C948F181EB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CDD42A7-527E-42D1-8A31-8E67A9D0EC94}" type="pres">
      <dgm:prSet presAssocID="{7351E37B-44E7-4A9B-B747-88DA924FE8FF}" presName="spacer" presStyleCnt="0"/>
      <dgm:spPr/>
    </dgm:pt>
    <dgm:pt modelId="{1B02393A-E749-4EDD-AA59-7AFD00A6CE03}" type="pres">
      <dgm:prSet presAssocID="{581C4EA6-F332-4D5D-9C2A-E73C5E9906D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51F7970-3919-454D-BCD7-BC87840F503E}" type="pres">
      <dgm:prSet presAssocID="{D65F968F-3AD7-4E75-9525-B92D3938B7DA}" presName="spacer" presStyleCnt="0"/>
      <dgm:spPr/>
    </dgm:pt>
    <dgm:pt modelId="{62BD1209-7147-4A52-BC69-9E93E02BAB0D}" type="pres">
      <dgm:prSet presAssocID="{EB090D67-AE62-4B63-BBEA-0173E46445A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9E8F3D2-8A3B-4FD1-BAAA-06761A3258AA}" type="pres">
      <dgm:prSet presAssocID="{FEE8CD10-4D3C-49A3-B6B2-5B80935FDA75}" presName="spacer" presStyleCnt="0"/>
      <dgm:spPr/>
    </dgm:pt>
    <dgm:pt modelId="{2978A143-098F-4F3F-AB2D-A82D603B0F69}" type="pres">
      <dgm:prSet presAssocID="{449DEFBC-1EDE-4EC1-BE77-A7A28E94684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053A017-7B69-4CF9-A417-068B61323970}" type="presOf" srcId="{482B8681-04E2-42E9-9390-0F0A86123667}" destId="{FDFFA33B-3C30-4E8A-8344-A57EAFDFBEBF}" srcOrd="0" destOrd="0" presId="urn:microsoft.com/office/officeart/2005/8/layout/vList2"/>
    <dgm:cxn modelId="{7623315B-334A-4D34-ACF9-F0DF31F720C9}" srcId="{482B8681-04E2-42E9-9390-0F0A86123667}" destId="{EB090D67-AE62-4B63-BBEA-0173E46445A3}" srcOrd="3" destOrd="0" parTransId="{8805FD74-AE9E-4890-A697-0C6FADCFF60A}" sibTransId="{FEE8CD10-4D3C-49A3-B6B2-5B80935FDA75}"/>
    <dgm:cxn modelId="{68504469-C3B9-47A5-89AD-B486128EE49C}" type="presOf" srcId="{581C4EA6-F332-4D5D-9C2A-E73C5E9906D3}" destId="{1B02393A-E749-4EDD-AA59-7AFD00A6CE03}" srcOrd="0" destOrd="0" presId="urn:microsoft.com/office/officeart/2005/8/layout/vList2"/>
    <dgm:cxn modelId="{8CA52F70-255F-4217-90DA-4F4A3F4457FD}" srcId="{482B8681-04E2-42E9-9390-0F0A86123667}" destId="{581C4EA6-F332-4D5D-9C2A-E73C5E9906D3}" srcOrd="2" destOrd="0" parTransId="{E35337D6-30E8-4600-A5C4-E8559E3D1D34}" sibTransId="{D65F968F-3AD7-4E75-9525-B92D3938B7DA}"/>
    <dgm:cxn modelId="{8674CF72-9E26-4D6E-A0C2-16C04C70E967}" type="presOf" srcId="{EF92BE27-13D8-4311-88F1-300FAA161D71}" destId="{FFF0033F-90B0-45F6-8B6A-16364FC823F2}" srcOrd="0" destOrd="0" presId="urn:microsoft.com/office/officeart/2005/8/layout/vList2"/>
    <dgm:cxn modelId="{037A6C8D-B116-4E06-BC85-BBB42BFA1133}" type="presOf" srcId="{EB090D67-AE62-4B63-BBEA-0173E46445A3}" destId="{62BD1209-7147-4A52-BC69-9E93E02BAB0D}" srcOrd="0" destOrd="0" presId="urn:microsoft.com/office/officeart/2005/8/layout/vList2"/>
    <dgm:cxn modelId="{F43B1FA8-884C-44C1-8D48-8793BCB73C5A}" srcId="{482B8681-04E2-42E9-9390-0F0A86123667}" destId="{EF92BE27-13D8-4311-88F1-300FAA161D71}" srcOrd="0" destOrd="0" parTransId="{A8CDB461-3B20-4C67-920B-3964074F0A4A}" sibTransId="{77743212-15A7-4D0B-9E06-0265007773C6}"/>
    <dgm:cxn modelId="{06F4FDAB-B6C9-46A0-AB28-4FD876361B16}" srcId="{482B8681-04E2-42E9-9390-0F0A86123667}" destId="{0561DF28-5F4C-47D4-8805-1C948F181EB6}" srcOrd="1" destOrd="0" parTransId="{8F1D2F04-A89D-4CBA-82DF-AC5035E13E39}" sibTransId="{7351E37B-44E7-4A9B-B747-88DA924FE8FF}"/>
    <dgm:cxn modelId="{EAA402C6-0250-4651-AF2D-4DA08258F5D3}" srcId="{482B8681-04E2-42E9-9390-0F0A86123667}" destId="{449DEFBC-1EDE-4EC1-BE77-A7A28E946842}" srcOrd="4" destOrd="0" parTransId="{06AFE904-8EB2-4657-A6D3-FC41FFF77D94}" sibTransId="{652D8149-5B9E-4898-A7B2-A9CE3668908A}"/>
    <dgm:cxn modelId="{CBD227D0-D1DE-4AFC-9714-B31A19490D4A}" type="presOf" srcId="{0561DF28-5F4C-47D4-8805-1C948F181EB6}" destId="{A027FF7A-4C73-42BF-A68F-B537F02B2B31}" srcOrd="0" destOrd="0" presId="urn:microsoft.com/office/officeart/2005/8/layout/vList2"/>
    <dgm:cxn modelId="{B99591EB-70BF-4623-AF97-360CE9C35923}" type="presOf" srcId="{449DEFBC-1EDE-4EC1-BE77-A7A28E946842}" destId="{2978A143-098F-4F3F-AB2D-A82D603B0F69}" srcOrd="0" destOrd="0" presId="urn:microsoft.com/office/officeart/2005/8/layout/vList2"/>
    <dgm:cxn modelId="{12856142-262F-4355-BE02-A2583B028848}" type="presParOf" srcId="{FDFFA33B-3C30-4E8A-8344-A57EAFDFBEBF}" destId="{FFF0033F-90B0-45F6-8B6A-16364FC823F2}" srcOrd="0" destOrd="0" presId="urn:microsoft.com/office/officeart/2005/8/layout/vList2"/>
    <dgm:cxn modelId="{BD2138ED-1051-489E-AF67-16CB57594724}" type="presParOf" srcId="{FDFFA33B-3C30-4E8A-8344-A57EAFDFBEBF}" destId="{4C99C0D1-D426-43D2-BADA-59D419591FC3}" srcOrd="1" destOrd="0" presId="urn:microsoft.com/office/officeart/2005/8/layout/vList2"/>
    <dgm:cxn modelId="{ECAA0A8B-5ED1-465C-8F79-6C787691F924}" type="presParOf" srcId="{FDFFA33B-3C30-4E8A-8344-A57EAFDFBEBF}" destId="{A027FF7A-4C73-42BF-A68F-B537F02B2B31}" srcOrd="2" destOrd="0" presId="urn:microsoft.com/office/officeart/2005/8/layout/vList2"/>
    <dgm:cxn modelId="{23BB8EAA-BF64-4137-83C0-A56E84E7C3AA}" type="presParOf" srcId="{FDFFA33B-3C30-4E8A-8344-A57EAFDFBEBF}" destId="{2CDD42A7-527E-42D1-8A31-8E67A9D0EC94}" srcOrd="3" destOrd="0" presId="urn:microsoft.com/office/officeart/2005/8/layout/vList2"/>
    <dgm:cxn modelId="{9E94B460-F1A2-496D-9000-1FEA9FC6C7BA}" type="presParOf" srcId="{FDFFA33B-3C30-4E8A-8344-A57EAFDFBEBF}" destId="{1B02393A-E749-4EDD-AA59-7AFD00A6CE03}" srcOrd="4" destOrd="0" presId="urn:microsoft.com/office/officeart/2005/8/layout/vList2"/>
    <dgm:cxn modelId="{415CE7A4-2E9B-4416-A5BB-92F6D4665751}" type="presParOf" srcId="{FDFFA33B-3C30-4E8A-8344-A57EAFDFBEBF}" destId="{251F7970-3919-454D-BCD7-BC87840F503E}" srcOrd="5" destOrd="0" presId="urn:microsoft.com/office/officeart/2005/8/layout/vList2"/>
    <dgm:cxn modelId="{2BBDF6B5-C219-4B72-B8EF-1D13C77CC756}" type="presParOf" srcId="{FDFFA33B-3C30-4E8A-8344-A57EAFDFBEBF}" destId="{62BD1209-7147-4A52-BC69-9E93E02BAB0D}" srcOrd="6" destOrd="0" presId="urn:microsoft.com/office/officeart/2005/8/layout/vList2"/>
    <dgm:cxn modelId="{1ACEBEA4-7EF0-42E6-9A59-5FDAAC96D71D}" type="presParOf" srcId="{FDFFA33B-3C30-4E8A-8344-A57EAFDFBEBF}" destId="{E9E8F3D2-8A3B-4FD1-BAAA-06761A3258AA}" srcOrd="7" destOrd="0" presId="urn:microsoft.com/office/officeart/2005/8/layout/vList2"/>
    <dgm:cxn modelId="{78E31689-A69F-42A4-8F51-F14C884F8ABD}" type="presParOf" srcId="{FDFFA33B-3C30-4E8A-8344-A57EAFDFBEBF}" destId="{2978A143-098F-4F3F-AB2D-A82D603B0F6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0033F-90B0-45F6-8B6A-16364FC823F2}">
      <dsp:nvSpPr>
        <dsp:cNvPr id="0" name=""/>
        <dsp:cNvSpPr/>
      </dsp:nvSpPr>
      <dsp:spPr>
        <a:xfrm>
          <a:off x="0" y="41744"/>
          <a:ext cx="4229100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Working papers / planned publications</a:t>
          </a:r>
          <a:endParaRPr lang="en-US" sz="1900" kern="1200"/>
        </a:p>
      </dsp:txBody>
      <dsp:txXfrm>
        <a:off x="35811" y="77555"/>
        <a:ext cx="4157478" cy="661968"/>
      </dsp:txXfrm>
    </dsp:sp>
    <dsp:sp modelId="{A027FF7A-4C73-42BF-A68F-B537F02B2B31}">
      <dsp:nvSpPr>
        <dsp:cNvPr id="0" name=""/>
        <dsp:cNvSpPr/>
      </dsp:nvSpPr>
      <dsp:spPr>
        <a:xfrm>
          <a:off x="0" y="830054"/>
          <a:ext cx="4229100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Fieldwork data collection</a:t>
          </a:r>
          <a:endParaRPr lang="en-US" sz="1900" kern="1200"/>
        </a:p>
      </dsp:txBody>
      <dsp:txXfrm>
        <a:off x="35811" y="865865"/>
        <a:ext cx="4157478" cy="661968"/>
      </dsp:txXfrm>
    </dsp:sp>
    <dsp:sp modelId="{1B02393A-E749-4EDD-AA59-7AFD00A6CE03}">
      <dsp:nvSpPr>
        <dsp:cNvPr id="0" name=""/>
        <dsp:cNvSpPr/>
      </dsp:nvSpPr>
      <dsp:spPr>
        <a:xfrm>
          <a:off x="0" y="1618364"/>
          <a:ext cx="4229100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Funding won, applied for or identified</a:t>
          </a:r>
          <a:endParaRPr lang="en-US" sz="1900" kern="1200" dirty="0"/>
        </a:p>
      </dsp:txBody>
      <dsp:txXfrm>
        <a:off x="35811" y="1654175"/>
        <a:ext cx="4157478" cy="661968"/>
      </dsp:txXfrm>
    </dsp:sp>
    <dsp:sp modelId="{62BD1209-7147-4A52-BC69-9E93E02BAB0D}">
      <dsp:nvSpPr>
        <dsp:cNvPr id="0" name=""/>
        <dsp:cNvSpPr/>
      </dsp:nvSpPr>
      <dsp:spPr>
        <a:xfrm>
          <a:off x="0" y="2406674"/>
          <a:ext cx="4229100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Conference panels / papers</a:t>
          </a:r>
          <a:endParaRPr lang="en-US" sz="1900" kern="1200"/>
        </a:p>
      </dsp:txBody>
      <dsp:txXfrm>
        <a:off x="35811" y="2442485"/>
        <a:ext cx="4157478" cy="661968"/>
      </dsp:txXfrm>
    </dsp:sp>
    <dsp:sp modelId="{2978A143-098F-4F3F-AB2D-A82D603B0F69}">
      <dsp:nvSpPr>
        <dsp:cNvPr id="0" name=""/>
        <dsp:cNvSpPr/>
      </dsp:nvSpPr>
      <dsp:spPr>
        <a:xfrm>
          <a:off x="0" y="3194984"/>
          <a:ext cx="4229100" cy="733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Other events / networks</a:t>
          </a:r>
          <a:endParaRPr lang="en-US" sz="1900" kern="1200"/>
        </a:p>
      </dsp:txBody>
      <dsp:txXfrm>
        <a:off x="35811" y="3230795"/>
        <a:ext cx="4157478" cy="661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4782E-CD38-4B04-BAE3-87990B8291B9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D0BCB-456D-420F-AF06-568FCA729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55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D0BCB-456D-420F-AF06-568FCA7299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537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D0BCB-456D-420F-AF06-568FCA7299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76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D0BCB-456D-420F-AF06-568FCA7299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285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Emerging economy:</a:t>
            </a:r>
          </a:p>
          <a:p>
            <a:pPr>
              <a:lnSpc>
                <a:spcPct val="90000"/>
              </a:lnSpc>
            </a:pPr>
            <a:r>
              <a:rPr lang="en-GB" dirty="0"/>
              <a:t>Nigeria GDP $443bn</a:t>
            </a:r>
          </a:p>
          <a:p>
            <a:pPr>
              <a:lnSpc>
                <a:spcPct val="90000"/>
              </a:lnSpc>
            </a:pPr>
            <a:r>
              <a:rPr lang="en-GB" dirty="0"/>
              <a:t>Biggest economy in Africa</a:t>
            </a:r>
          </a:p>
          <a:p>
            <a:pPr>
              <a:lnSpc>
                <a:spcPct val="90000"/>
              </a:lnSpc>
            </a:pPr>
            <a:r>
              <a:rPr lang="en-GB" dirty="0"/>
              <a:t>¼ of Africa’s population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Nigeria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Subnational focus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Political Ideas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Heterodox – how do the ideational and material aspects of capitalist development maintain legitimacy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Inequality – as inequality grows in emerging economies, how is this negotiated and contested in political competition?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New Frontiers of Privatization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New configurations of public and private, states / markets in governance and development -&gt; how do these new configurations redraw lines of public interest, corruption and good governance? Ideas of what the state should do.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9D0BCB-456D-420F-AF06-568FCA7299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25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65FCC-2743-492D-A066-554AB0737EA9}" type="datetime1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84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94C5E-B565-48F7-AA70-39879F011EEE}" type="datetime1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1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C015B-651A-4842-9145-34FC279520EA}" type="datetime1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8229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5550E-61D5-46E9-BA30-E9B9080568BB}" type="datetime1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3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3B0-4398-499A-A722-992AD535F0E2}" type="datetime1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5921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67C6-D64D-4D40-B7FE-BBDA56A29215}" type="datetime1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596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BBE9-77F2-43E4-976B-904B33561A79}" type="datetime1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120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1FC8-C771-4B6A-A81E-4D92B3260FCF}" type="datetime1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97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F8C8-7BDC-47AA-80B0-1CB913E1922A}" type="datetime1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3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2852A-7816-4664-9583-59434D75532A}" type="datetime1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99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483E7-7C87-4CE8-A2C6-7A491B177F6A}" type="datetime1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0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2936-9B06-4EDC-AB22-AEEDA4A1B417}" type="datetime1">
              <a:rPr lang="en-GB" smtClean="0"/>
              <a:t>03/05/2022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72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0DBC-D60B-4927-B35B-7DD30D3E9AAB}" type="datetime1">
              <a:rPr lang="en-GB" smtClean="0"/>
              <a:t>03/05/2022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9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A4AEC-2E7B-4911-BA2C-F91F110298AF}" type="datetime1">
              <a:rPr lang="en-GB" smtClean="0"/>
              <a:t>03/05/2022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62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74D8E-9FF1-4B89-99DF-E977DCE1EFDE}" type="datetime1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9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E108-91F0-49BC-8D7B-2BECD84A8D50}" type="datetime1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59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3F8F0-64D5-4447-82BE-A164A3CA73AD}" type="datetime1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8B46F8-F893-47AD-AFD6-DD7AE3719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31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rtiaroelofs.com/teaching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16051-2042-2DD8-6756-D12C226A0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Notes on these slides: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B38A1-D76C-75F4-FA1B-810C634F9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6501"/>
            <a:ext cx="8596668" cy="50099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400" dirty="0"/>
              <a:t>These slides are a generic template based on the slides I used for job talk for a permanent lecturer position at a UK university. </a:t>
            </a:r>
          </a:p>
          <a:p>
            <a:pPr marL="0" indent="0">
              <a:buNone/>
            </a:pPr>
            <a:r>
              <a:rPr lang="en-GB" sz="3400" dirty="0"/>
              <a:t>They are not meant to be a perfect model and may not be appropriate for all disciplines, departments or roles. They are just one example of a possible approach, which in this case worked for me (I got the job!).</a:t>
            </a:r>
          </a:p>
          <a:p>
            <a:pPr marL="0" indent="0" algn="l" fontAlgn="base">
              <a:buNone/>
            </a:pPr>
            <a:r>
              <a:rPr lang="en-GB" sz="3400" dirty="0"/>
              <a:t>The prompt was to prepare a 15 minute presentation on:</a:t>
            </a:r>
          </a:p>
          <a:p>
            <a:pPr marL="0" indent="0" algn="l" fontAlgn="base">
              <a:buNone/>
            </a:pPr>
            <a:r>
              <a:rPr lang="en-US" sz="3400" b="1" i="0" dirty="0">
                <a:solidFill>
                  <a:srgbClr val="000000"/>
                </a:solidFill>
                <a:effectLst/>
              </a:rPr>
              <a:t>1. </a:t>
            </a:r>
            <a:r>
              <a:rPr lang="en-US" sz="3400" b="1" i="1" dirty="0">
                <a:solidFill>
                  <a:srgbClr val="000000"/>
                </a:solidFill>
                <a:effectLst/>
              </a:rPr>
              <a:t>What do you see as the major issues in [sub-field] and what does your research contribute in relation to those?  </a:t>
            </a:r>
            <a:endParaRPr lang="en-US" sz="3400" b="0" i="0" dirty="0">
              <a:solidFill>
                <a:srgbClr val="222222"/>
              </a:solidFill>
              <a:effectLst/>
            </a:endParaRPr>
          </a:p>
          <a:p>
            <a:pPr marL="0" indent="0" algn="l" fontAlgn="base">
              <a:buNone/>
            </a:pPr>
            <a:r>
              <a:rPr lang="en-US" sz="3400" b="1" i="0" dirty="0">
                <a:solidFill>
                  <a:srgbClr val="000000"/>
                </a:solidFill>
                <a:effectLst/>
              </a:rPr>
              <a:t>2. </a:t>
            </a:r>
            <a:r>
              <a:rPr lang="en-US" sz="3400" b="1" i="1" dirty="0">
                <a:solidFill>
                  <a:srgbClr val="000000"/>
                </a:solidFill>
                <a:effectLst/>
              </a:rPr>
              <a:t>How will your teaching and research contribute to the [target department]?</a:t>
            </a:r>
            <a:r>
              <a:rPr lang="en-US" sz="3400" b="1" i="0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indent="0" algn="l" fontAlgn="base">
              <a:buNone/>
            </a:pPr>
            <a:r>
              <a:rPr lang="en-US" sz="3400" dirty="0">
                <a:solidFill>
                  <a:srgbClr val="000000"/>
                </a:solidFill>
              </a:rPr>
              <a:t>Good luck!</a:t>
            </a:r>
          </a:p>
          <a:p>
            <a:pPr marL="0" indent="0" algn="l" fontAlgn="base">
              <a:buNone/>
            </a:pPr>
            <a:r>
              <a:rPr lang="en-US" sz="3400" dirty="0">
                <a:solidFill>
                  <a:srgbClr val="000000"/>
                </a:solidFill>
                <a:effectLst/>
              </a:rPr>
              <a:t>Dr Portia Roelofs, May 2022  </a:t>
            </a:r>
          </a:p>
          <a:p>
            <a:pPr marL="0" indent="0" algn="l" fontAlgn="base">
              <a:buNone/>
            </a:pPr>
            <a:r>
              <a:rPr lang="en-US" sz="3400" dirty="0">
                <a:solidFill>
                  <a:srgbClr val="000000"/>
                </a:solidFill>
                <a:effectLst/>
              </a:rPr>
              <a:t>Available at: </a:t>
            </a:r>
            <a:r>
              <a:rPr lang="en-US" sz="3400" dirty="0">
                <a:solidFill>
                  <a:srgbClr val="000000"/>
                </a:solidFill>
                <a:effectLst/>
                <a:hlinkClick r:id="rId2"/>
              </a:rPr>
              <a:t>http://www.portiaroelofs.com/teaching.html</a:t>
            </a:r>
            <a:r>
              <a:rPr lang="en-US" sz="3400" dirty="0">
                <a:solidFill>
                  <a:srgbClr val="000000"/>
                </a:solidFill>
                <a:effectLst/>
              </a:rPr>
              <a:t> 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B92D0-C764-E59E-638B-A81DEA7A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132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0E9F-FF2D-4B46-9FCE-BF14D3E2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Teaching in target department</a:t>
            </a:r>
            <a:br>
              <a:rPr lang="en-GB" dirty="0"/>
            </a:br>
            <a:r>
              <a:rPr lang="en-GB" dirty="0"/>
              <a:t> – Which modules? (you can often find the course descriptions online)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94F4F-A18B-4899-8500-3C9CD3FF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B46F8-F893-47AD-AFD6-DD7AE37191D1}" type="slidenum">
              <a:rPr lang="en-GB" smtClean="0"/>
              <a:t>10</a:t>
            </a:fld>
            <a:endParaRPr lang="en-GB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B4FB4FD7-D839-4290-B5A0-6DCB70C5E086}"/>
              </a:ext>
            </a:extLst>
          </p:cNvPr>
          <p:cNvSpPr txBox="1">
            <a:spLocks/>
          </p:cNvSpPr>
          <p:nvPr/>
        </p:nvSpPr>
        <p:spPr>
          <a:xfrm>
            <a:off x="577126" y="2368811"/>
            <a:ext cx="9288356" cy="5396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teaching relevant to core courses:</a:t>
            </a:r>
          </a:p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/ Intro courses you can teach on / have taught similar courses before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Drawing on my research to guest lecture on existing courses:</a:t>
            </a:r>
          </a:p>
          <a:p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specialist courses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Broadening the Department’s offering</a:t>
            </a:r>
          </a:p>
          <a:p>
            <a:r>
              <a:rPr lang="en-GB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own proposed course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Font typeface="Wingdings 3" charset="2"/>
              <a:buNone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Font typeface="Wingdings 3" charset="2"/>
              <a:buNone/>
            </a:pPr>
            <a:endParaRPr lang="en-GB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88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image of hands applauding">
            <a:extLst>
              <a:ext uri="{FF2B5EF4-FFF2-40B4-BE49-F238E27FC236}">
                <a16:creationId xmlns:a16="http://schemas.microsoft.com/office/drawing/2014/main" id="{DB60D76A-3A05-4D23-9426-2B712B6C08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599" y="3814874"/>
            <a:ext cx="5657851" cy="2720339"/>
          </a:xfrm>
          <a:solidFill>
            <a:srgbClr val="EBEBEB">
              <a:alpha val="85882"/>
            </a:srgbClr>
          </a:solidFill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200" b="1" i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What I can bring to </a:t>
            </a:r>
            <a:r>
              <a:rPr lang="en-US" sz="32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the Department</a:t>
            </a:r>
            <a:br>
              <a:rPr lang="en-US" sz="3200" b="0" i="0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en-US" sz="3200" b="0" i="1" dirty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Research and Teaching</a:t>
            </a:r>
            <a:br>
              <a:rPr lang="en-US" sz="2600" b="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</a:br>
            <a:br>
              <a:rPr lang="en-US" sz="2200" b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en-US" sz="2200" b="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cs typeface="Times New Roman" panose="02020603050405020304" pitchFamily="18" charset="0"/>
              </a:rPr>
              <a:t>Your n</a:t>
            </a:r>
            <a:r>
              <a:rPr lang="en-GB" sz="2200" dirty="0" err="1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ame</a:t>
            </a:r>
            <a:r>
              <a:rPr lang="en-GB" sz="2200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, date, Department where you’re interviewing</a:t>
            </a:r>
            <a:endParaRPr lang="en-US" sz="2200" b="0" i="1" dirty="0">
              <a:solidFill>
                <a:schemeClr val="accent2">
                  <a:lumMod val="50000"/>
                </a:schemeClr>
              </a:solidFill>
              <a:effectLst/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2023" y="6352651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8B46F8-F893-47AD-AFD6-DD7AE37191D1}" type="slidenum">
              <a:rPr lang="en-GB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6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5FF904-B98E-4F7A-95CF-A2BB11B10FC7}"/>
              </a:ext>
            </a:extLst>
          </p:cNvPr>
          <p:cNvSpPr txBox="1"/>
          <p:nvPr/>
        </p:nvSpPr>
        <p:spPr>
          <a:xfrm>
            <a:off x="434336" y="834208"/>
            <a:ext cx="866394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Key phrase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One or two ‘big-picture’ questions that your work answers (slightly tweaked to match the department / discipline) </a:t>
            </a:r>
            <a:r>
              <a:rPr lang="en-GB" sz="2200" dirty="0" err="1"/>
              <a:t>eg</a:t>
            </a:r>
            <a:r>
              <a:rPr lang="en-GB" sz="22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How do non-state actors cultivate legitimacy in fragile states?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How do customary institutions shape contemporary party politics?</a:t>
            </a:r>
          </a:p>
          <a:p>
            <a:endParaRPr lang="en-GB" sz="2200" dirty="0"/>
          </a:p>
          <a:p>
            <a:r>
              <a:rPr lang="en-GB" sz="2200" dirty="0"/>
              <a:t>Few word summary of your methods: e.g. Field experiments and RCTs / Ethnographically informed qualitative fieldwork</a:t>
            </a:r>
          </a:p>
          <a:p>
            <a:endParaRPr lang="en-GB" sz="2200" dirty="0"/>
          </a:p>
          <a:p>
            <a:r>
              <a:rPr lang="en-GB" sz="2200" dirty="0"/>
              <a:t>Simple over view of your research so far, and ongoing: e.g. Book project: Parties in Tajikistan Ongoing research: comparative study of post-war party systems in Asia</a:t>
            </a:r>
          </a:p>
          <a:p>
            <a:endParaRPr lang="en-GB" sz="2200" dirty="0"/>
          </a:p>
          <a:p>
            <a:r>
              <a:rPr lang="en-GB" sz="2200" dirty="0"/>
              <a:t>Picture / image</a:t>
            </a:r>
          </a:p>
          <a:p>
            <a:endParaRPr lang="en-GB" sz="2200" dirty="0"/>
          </a:p>
          <a:p>
            <a:endParaRPr lang="en-GB" sz="22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9BAB3D4-E9B0-4DF5-B04B-A7C56F317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37" y="150076"/>
            <a:ext cx="5156200" cy="285923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Research Profile</a:t>
            </a:r>
          </a:p>
        </p:txBody>
      </p:sp>
    </p:spTree>
    <p:extLst>
      <p:ext uri="{BB962C8B-B14F-4D97-AF65-F5344CB8AC3E}">
        <p14:creationId xmlns:p14="http://schemas.microsoft.com/office/powerpoint/2010/main" val="376280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People crossing a road">
            <a:extLst>
              <a:ext uri="{FF2B5EF4-FFF2-40B4-BE49-F238E27FC236}">
                <a16:creationId xmlns:a16="http://schemas.microsoft.com/office/drawing/2014/main" id="{C4F428E6-9B3B-4FA7-8AAF-EB459F9BA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9" t="9091" r="18844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6B2618-E838-4DFF-A976-86C524D1C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451513"/>
            <a:ext cx="3887839" cy="175306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My main research project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5F0B2-360B-403F-B851-A571A93D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48B46F8-F893-47AD-AFD6-DD7AE37191D1}" type="slidenum">
              <a:rPr lang="en-US" smtClean="0"/>
              <a:pPr defTabSz="914400"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73CE8-B21E-4A8F-A319-A44F5017D21C}"/>
              </a:ext>
            </a:extLst>
          </p:cNvPr>
          <p:cNvSpPr txBox="1"/>
          <p:nvPr/>
        </p:nvSpPr>
        <p:spPr>
          <a:xfrm>
            <a:off x="5511160" y="2542861"/>
            <a:ext cx="3304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It’s interesting, important and advances the field because: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32507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E8EEF4DE-E80D-48C4-BE06-535A8DEE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796" y="3213940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My main research project (continued)</a:t>
            </a:r>
            <a:endParaRPr lang="en-US" sz="3400" dirty="0"/>
          </a:p>
        </p:txBody>
      </p:sp>
      <p:pic>
        <p:nvPicPr>
          <p:cNvPr id="5" name="Picture 4" descr="Football players">
            <a:extLst>
              <a:ext uri="{FF2B5EF4-FFF2-40B4-BE49-F238E27FC236}">
                <a16:creationId xmlns:a16="http://schemas.microsoft.com/office/drawing/2014/main" id="{29FC6A84-8FE4-4192-AA15-283C687CEF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" r="2" b="29475"/>
          <a:stretch/>
        </p:blipFill>
        <p:spPr>
          <a:xfrm>
            <a:off x="903096" y="615"/>
            <a:ext cx="8274669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C190E-1164-4A1D-9A8E-06FEE06F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2023" y="6352651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48B46F8-F893-47AD-AFD6-DD7AE37191D1}" type="slidenum">
              <a:rPr lang="en-US" smtClean="0"/>
              <a:pPr defTabSz="914400"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832B9D-BBCF-4877-B33E-25D73A57AD94}"/>
              </a:ext>
            </a:extLst>
          </p:cNvPr>
          <p:cNvSpPr txBox="1"/>
          <p:nvPr/>
        </p:nvSpPr>
        <p:spPr>
          <a:xfrm>
            <a:off x="759417" y="4507076"/>
            <a:ext cx="7864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 study this using the following approach and methods …</a:t>
            </a:r>
          </a:p>
        </p:txBody>
      </p:sp>
    </p:spTree>
    <p:extLst>
      <p:ext uri="{BB962C8B-B14F-4D97-AF65-F5344CB8AC3E}">
        <p14:creationId xmlns:p14="http://schemas.microsoft.com/office/powerpoint/2010/main" val="60214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6DCFEDD-3154-4C7E-98B4-0A94B26E5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GB" sz="3300"/>
              <a:t>Outputs: </a:t>
            </a:r>
            <a:br>
              <a:rPr lang="en-GB" sz="3300"/>
            </a:br>
            <a:r>
              <a:rPr lang="en-GB" sz="3300"/>
              <a:t>Research project 1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27E32C0-AD6F-4CA4-8EB9-A5CBD1354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arial" panose="020B0604020202020204" pitchFamily="34" charset="0"/>
                <a:sym typeface="Wingdings" panose="05000000000000000000" pitchFamily="2" charset="2"/>
              </a:rPr>
              <a:t>Book Manuscript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arial" panose="020B0604020202020204" pitchFamily="34" charset="0"/>
                <a:sym typeface="Wingdings" panose="05000000000000000000" pitchFamily="2" charset="2"/>
              </a:rPr>
              <a:t>Title</a:t>
            </a:r>
            <a:br>
              <a:rPr lang="en-US" dirty="0">
                <a:latin typeface="arial" panose="020B0604020202020204" pitchFamily="34" charset="0"/>
                <a:sym typeface="Wingdings" panose="05000000000000000000" pitchFamily="2" charset="2"/>
              </a:rPr>
            </a:br>
            <a:r>
              <a:rPr lang="en-US" dirty="0">
                <a:latin typeface="arial" panose="020B0604020202020204" pitchFamily="34" charset="0"/>
                <a:sym typeface="Wingdings" panose="05000000000000000000" pitchFamily="2" charset="2"/>
              </a:rPr>
              <a:t>Line on progress to date (e.g. Proposal sent to 3 publishers in Jan ‘21)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arial" panose="020B0604020202020204" pitchFamily="34" charset="0"/>
                <a:sym typeface="Wingdings" panose="05000000000000000000" pitchFamily="2" charset="2"/>
              </a:rPr>
              <a:t>Journal Articles</a:t>
            </a:r>
            <a:endParaRPr lang="en-US" b="1" dirty="0"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effectLst/>
                <a:latin typeface="arial" panose="020B0604020202020204" pitchFamily="34" charset="0"/>
              </a:rPr>
              <a:t>Journal title – year </a:t>
            </a:r>
            <a:r>
              <a:rPr lang="en-US" b="1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2 or 3 word description</a:t>
            </a:r>
            <a:endParaRPr lang="en-US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effectLst/>
                <a:latin typeface="arial" panose="020B0604020202020204" pitchFamily="34" charset="0"/>
              </a:rPr>
              <a:t>Journal title – year </a:t>
            </a:r>
            <a:r>
              <a:rPr lang="en-US" b="1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2 or 3 word description (brackets: progress i.e. R+R)</a:t>
            </a:r>
            <a:endParaRPr lang="en-US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effectLst/>
                <a:latin typeface="arial" panose="020B0604020202020204" pitchFamily="34" charset="0"/>
              </a:rPr>
              <a:t>Journal title – year </a:t>
            </a:r>
            <a:r>
              <a:rPr lang="en-US" b="1" dirty="0"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2 or 3 word description</a:t>
            </a:r>
            <a:endParaRPr lang="en-US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</p:txBody>
      </p:sp>
      <p:pic>
        <p:nvPicPr>
          <p:cNvPr id="3" name="Picture 2" descr="Cable car on a city street">
            <a:extLst>
              <a:ext uri="{FF2B5EF4-FFF2-40B4-BE49-F238E27FC236}">
                <a16:creationId xmlns:a16="http://schemas.microsoft.com/office/drawing/2014/main" id="{A3B8DAD5-9D05-4753-8EC8-897DAA0BC9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5F0B2-360B-403F-B851-A571A93D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8B46F8-F893-47AD-AFD6-DD7AE37191D1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CD0BAC8-412D-4C25-B6C2-257FF80928D2}"/>
              </a:ext>
            </a:extLst>
          </p:cNvPr>
          <p:cNvSpPr txBox="1">
            <a:spLocks/>
          </p:cNvSpPr>
          <p:nvPr/>
        </p:nvSpPr>
        <p:spPr>
          <a:xfrm>
            <a:off x="677334" y="3826935"/>
            <a:ext cx="8596668" cy="1489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146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6FAE-0259-4DE2-B0EE-BD8E7FD4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010" y="120043"/>
            <a:ext cx="8929374" cy="1320800"/>
          </a:xfrm>
        </p:spPr>
        <p:txBody>
          <a:bodyPr>
            <a:normAutofit/>
          </a:bodyPr>
          <a:lstStyle/>
          <a:p>
            <a:r>
              <a:rPr lang="en-GB" dirty="0"/>
              <a:t>Ongoing (future) research</a:t>
            </a:r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91C92-4B30-4424-B4BA-3B5C89C6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8B46F8-F893-47AD-AFD6-DD7AE37191D1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pic>
        <p:nvPicPr>
          <p:cNvPr id="7" name="Picture 6" descr="Woman with binoculars">
            <a:extLst>
              <a:ext uri="{FF2B5EF4-FFF2-40B4-BE49-F238E27FC236}">
                <a16:creationId xmlns:a16="http://schemas.microsoft.com/office/drawing/2014/main" id="{399ECD26-1D41-4CCF-8F5C-EBD34A677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83" y="1166482"/>
            <a:ext cx="6699408" cy="4466272"/>
          </a:xfrm>
          <a:prstGeom prst="rect">
            <a:avLst/>
          </a:prstGeom>
        </p:spPr>
      </p:pic>
      <p:graphicFrame>
        <p:nvGraphicFramePr>
          <p:cNvPr id="75" name="TextBox 4">
            <a:extLst>
              <a:ext uri="{FF2B5EF4-FFF2-40B4-BE49-F238E27FC236}">
                <a16:creationId xmlns:a16="http://schemas.microsoft.com/office/drawing/2014/main" id="{C3057540-4A1F-4442-9E4A-EC8497CB12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058887"/>
              </p:ext>
            </p:extLst>
          </p:nvPr>
        </p:nvGraphicFramePr>
        <p:xfrm>
          <a:off x="228600" y="1863090"/>
          <a:ext cx="4229100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351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3FE7-83EB-4C9C-A69B-1E77539F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397" y="172371"/>
            <a:ext cx="8596154" cy="13208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My research and the target department:</a:t>
            </a:r>
          </a:p>
        </p:txBody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40EB9-291B-4FA0-9D99-23603CD0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1996" y="6041362"/>
            <a:ext cx="4320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8B46F8-F893-47AD-AFD6-DD7AE37191D1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7003171-D6FF-4D02-89E2-0A4AC0AA4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86451"/>
              </p:ext>
            </p:extLst>
          </p:nvPr>
        </p:nvGraphicFramePr>
        <p:xfrm>
          <a:off x="588596" y="1665541"/>
          <a:ext cx="10955704" cy="3774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9804">
                  <a:extLst>
                    <a:ext uri="{9D8B030D-6E8A-4147-A177-3AD203B41FA5}">
                      <a16:colId xmlns:a16="http://schemas.microsoft.com/office/drawing/2014/main" val="1795472601"/>
                    </a:ext>
                  </a:extLst>
                </a:gridCol>
                <a:gridCol w="7835900">
                  <a:extLst>
                    <a:ext uri="{9D8B030D-6E8A-4147-A177-3AD203B41FA5}">
                      <a16:colId xmlns:a16="http://schemas.microsoft.com/office/drawing/2014/main" val="643004538"/>
                    </a:ext>
                  </a:extLst>
                </a:gridCol>
              </a:tblGrid>
              <a:tr h="548054">
                <a:tc>
                  <a:txBody>
                    <a:bodyPr/>
                    <a:lstStyle/>
                    <a:p>
                      <a:r>
                        <a:rPr lang="en-GB" sz="2400" dirty="0"/>
                        <a:t>My expertise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The department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869934"/>
                  </a:ext>
                </a:extLst>
              </a:tr>
              <a:tr h="107536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x</a:t>
                      </a:r>
                      <a:b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</a:br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PhD area specialism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2000" dirty="0"/>
                        <a:t>People / research groups / strategic themes I could collaborate with or contribute 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806898"/>
                  </a:ext>
                </a:extLst>
              </a:tr>
              <a:tr h="1075366"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buNone/>
                      </a:pPr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Y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buNone/>
                      </a:pPr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Ongoing research 1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905688"/>
                  </a:ext>
                </a:extLst>
              </a:tr>
              <a:tr h="107536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z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Developing new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04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78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igh school teacher calling on student in classroom">
            <a:extLst>
              <a:ext uri="{FF2B5EF4-FFF2-40B4-BE49-F238E27FC236}">
                <a16:creationId xmlns:a16="http://schemas.microsoft.com/office/drawing/2014/main" id="{05C8525A-9B58-408A-8D98-5724B88F7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6" r="10246" b="-2"/>
          <a:stretch/>
        </p:blipFill>
        <p:spPr>
          <a:xfrm>
            <a:off x="3293359" y="-8467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BE4962-B16B-473A-A12E-67F49E1A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GB" dirty="0"/>
              <a:t>Teaching: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2A500-672E-4A57-951D-72ED3B0DA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79" y="2130434"/>
            <a:ext cx="38511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My experience: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E.g. Undergraduate core course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E.g. Postgraduate advanced option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E.g. informal PhD mentoring</a:t>
            </a: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My pedagogical approach: short sentence</a:t>
            </a: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Curriculum development: e.g. experience updating or designing a syllabus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5CEA0-6D55-4549-8DB1-F5073E25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8B46F8-F893-47AD-AFD6-DD7AE37191D1}" type="slidenum">
              <a:rPr lang="en-GB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66861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667</Words>
  <Application>Microsoft Office PowerPoint</Application>
  <PresentationFormat>Widescreen</PresentationFormat>
  <Paragraphs>93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</vt:lpstr>
      <vt:lpstr>Calibri</vt:lpstr>
      <vt:lpstr>Trebuchet MS</vt:lpstr>
      <vt:lpstr>Wingdings 3</vt:lpstr>
      <vt:lpstr>Facet</vt:lpstr>
      <vt:lpstr>Notes on these slides:</vt:lpstr>
      <vt:lpstr>What I can bring to the Department Research and Teaching  Your name, date, Department where you’re interviewing</vt:lpstr>
      <vt:lpstr>Research Profile</vt:lpstr>
      <vt:lpstr>My main research project </vt:lpstr>
      <vt:lpstr>My main research project (continued)</vt:lpstr>
      <vt:lpstr>Outputs:  Research project 1</vt:lpstr>
      <vt:lpstr>Ongoing (future) research</vt:lpstr>
      <vt:lpstr>My research and the target department:</vt:lpstr>
      <vt:lpstr>Teaching:  </vt:lpstr>
      <vt:lpstr>Teaching in target department  – Which modules? (you can often find the course descriptions online)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Portia Roelofs</dc:creator>
  <cp:lastModifiedBy>Portia Roelofs</cp:lastModifiedBy>
  <cp:revision>93</cp:revision>
  <dcterms:created xsi:type="dcterms:W3CDTF">2017-04-16T15:04:20Z</dcterms:created>
  <dcterms:modified xsi:type="dcterms:W3CDTF">2022-05-03T08:55:57Z</dcterms:modified>
</cp:coreProperties>
</file>