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70" r:id="rId6"/>
    <p:sldId id="271" r:id="rId7"/>
    <p:sldId id="275" r:id="rId8"/>
    <p:sldId id="262" r:id="rId9"/>
    <p:sldId id="273" r:id="rId10"/>
    <p:sldId id="265" r:id="rId11"/>
    <p:sldId id="276" r:id="rId12"/>
    <p:sldId id="274" r:id="rId13"/>
    <p:sldId id="27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0" autoAdjust="0"/>
  </p:normalViewPr>
  <p:slideViewPr>
    <p:cSldViewPr snapToGrid="0">
      <p:cViewPr varScale="1">
        <p:scale>
          <a:sx n="48" d="100"/>
          <a:sy n="48" d="100"/>
        </p:scale>
        <p:origin x="182" y="19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2EDA-7B16-4DDA-9055-818FC287BE8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63CAC-2D7D-4701-B67B-266F4168E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8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63CAC-2D7D-4701-B67B-266F4168E5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7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(“I think that is indeed one of the strongest criticisms of my project. My current line of argument would be…)</a:t>
            </a:r>
          </a:p>
          <a:p>
            <a:endParaRPr lang="en-GB" dirty="0"/>
          </a:p>
          <a:p>
            <a:r>
              <a:rPr lang="en-GB" dirty="0"/>
              <a:t>Example – the fieldwork I did in development studies can be used to answer more general questions in political theory.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63CAC-2D7D-4701-B67B-266F4168E5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1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(“I think that is indeed one of the strongest criticisms of my project. My current line of argument would be…)</a:t>
            </a:r>
          </a:p>
          <a:p>
            <a:endParaRPr lang="en-GB" dirty="0"/>
          </a:p>
          <a:p>
            <a:r>
              <a:rPr lang="en-GB" dirty="0"/>
              <a:t>Example – the fieldwork I did in development studies can be used to answer more general questions in political theory.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63CAC-2D7D-4701-B67B-266F4168E5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6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rofessorisin.com/" TargetMode="External"/><Relationship Id="rId2" Type="http://schemas.openxmlformats.org/officeDocument/2006/relationships/hyperlink" Target="http://www.portiaroelofs.com/teaching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e.ac.uk/doing-research/are-you-thinking-of-doing-a-phd/what-do-doctoral-graduates-do" TargetMode="External"/><Relationship Id="rId2" Type="http://schemas.openxmlformats.org/officeDocument/2006/relationships/hyperlink" Target="https://www.jobs.ac.uk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eonbrand?utm_source=unsplash&amp;utm_medium=referral&amp;utm_content=creditCopyTex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mentoring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50212-0F8D-421C-85CD-57B6DF1DD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C0067-0935-42EF-A2C2-34B68EF86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8363" y="3309668"/>
            <a:ext cx="7006998" cy="1245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100" b="1" spc="100" dirty="0">
                <a:solidFill>
                  <a:srgbClr val="FFFFFF"/>
                </a:solidFill>
              </a:rPr>
              <a:t>Academic job applications </a:t>
            </a:r>
            <a:br>
              <a:rPr lang="en-US" sz="3100" b="1" spc="100" dirty="0">
                <a:solidFill>
                  <a:srgbClr val="FFFFFF"/>
                </a:solidFill>
              </a:rPr>
            </a:br>
            <a:r>
              <a:rPr lang="en-US" sz="3100" b="1" spc="100" dirty="0">
                <a:solidFill>
                  <a:srgbClr val="FFFFFF"/>
                </a:solidFill>
              </a:rPr>
              <a:t>and interviews</a:t>
            </a:r>
            <a:br>
              <a:rPr lang="en-US" sz="3100" spc="100" dirty="0">
                <a:solidFill>
                  <a:srgbClr val="FFFFFF"/>
                </a:solidFill>
              </a:rPr>
            </a:br>
            <a:r>
              <a:rPr lang="en-US" sz="3100" i="1" spc="100" dirty="0">
                <a:solidFill>
                  <a:srgbClr val="FFFFFF"/>
                </a:solidFill>
              </a:rPr>
              <a:t>Dr Portia Roelofs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2B621-6FCF-42BD-BDE6-12194EA31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8060" y="2464952"/>
            <a:ext cx="7006998" cy="3450370"/>
          </a:xfrm>
        </p:spPr>
        <p:txBody>
          <a:bodyPr vert="horz" lIns="45720" tIns="45720" rIns="4572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Junior Research Fellow @ St Anne’s College, Oxford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From July 2022: Lecturer in Politics @ King’s College London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p</a:t>
            </a:r>
            <a:r>
              <a:rPr lang="en-US" sz="2000">
                <a:solidFill>
                  <a:srgbClr val="FFFFFF"/>
                </a:solidFill>
              </a:rPr>
              <a:t>ortiaroelofs</a:t>
            </a:r>
            <a:r>
              <a:rPr lang="en-US" sz="2000" dirty="0">
                <a:solidFill>
                  <a:srgbClr val="FFFFFF"/>
                </a:solidFill>
              </a:rPr>
              <a:t>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04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8CAB-3D1E-4BDE-854A-ACE401DF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12183"/>
            <a:ext cx="9720072" cy="1499616"/>
          </a:xfrm>
        </p:spPr>
        <p:txBody>
          <a:bodyPr/>
          <a:lstStyle/>
          <a:p>
            <a:r>
              <a:rPr lang="en-GB" dirty="0"/>
              <a:t>In the interview: </a:t>
            </a:r>
            <a:r>
              <a:rPr lang="en-GB" b="1" dirty="0"/>
              <a:t>Research Post-doc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BFF0-83AF-48FF-B7C2-0CA3B0650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4444" y="2144598"/>
            <a:ext cx="475488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10 minute presentation on current research and future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Questions from 4 person panel. Tightly focussed on presentation and submitted writing sample. Some quite critical questions.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Any questions for us?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A3CFE-B579-48FA-B6C1-74B565980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2024390"/>
            <a:ext cx="560564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Tell a simple coherent story about your research:</a:t>
            </a:r>
          </a:p>
          <a:p>
            <a:pPr lvl="1"/>
            <a:r>
              <a:rPr lang="en-GB" sz="2400" dirty="0"/>
              <a:t>This is what I did</a:t>
            </a:r>
          </a:p>
          <a:p>
            <a:pPr marL="128016" lvl="1" indent="0">
              <a:buNone/>
            </a:pPr>
            <a:r>
              <a:rPr lang="en-GB" sz="2400" dirty="0"/>
              <a:t>(Past tense. “My thesis showed how…”)</a:t>
            </a:r>
          </a:p>
          <a:p>
            <a:pPr lvl="1"/>
            <a:r>
              <a:rPr lang="en-GB" sz="2400" dirty="0"/>
              <a:t>This is what I’m doing now </a:t>
            </a:r>
          </a:p>
          <a:p>
            <a:pPr marL="128016" lvl="1" indent="0">
              <a:buNone/>
            </a:pPr>
            <a:r>
              <a:rPr lang="en-GB" sz="2400" dirty="0"/>
              <a:t>(i.e. 2 papers which extend PhD)</a:t>
            </a:r>
          </a:p>
          <a:p>
            <a:pPr lvl="1"/>
            <a:r>
              <a:rPr lang="en-GB" sz="2400" dirty="0"/>
              <a:t>This is what I will do  </a:t>
            </a:r>
          </a:p>
          <a:p>
            <a:pPr marL="128016" lvl="1" indent="0">
              <a:buNone/>
            </a:pPr>
            <a:r>
              <a:rPr lang="en-GB" sz="2400" dirty="0"/>
              <a:t>(I’m going to publish loads and apply for prestigious funding)</a:t>
            </a:r>
          </a:p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</a:t>
            </a:r>
            <a:r>
              <a:rPr lang="en-GB" sz="2400" dirty="0"/>
              <a:t>Thoughtful engagement with questions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DC151-4D5C-4D70-9CE2-386E6F64F607}"/>
              </a:ext>
            </a:extLst>
          </p:cNvPr>
          <p:cNvSpPr/>
          <p:nvPr/>
        </p:nvSpPr>
        <p:spPr>
          <a:xfrm>
            <a:off x="816344" y="1680625"/>
            <a:ext cx="309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Standard questions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41FE8-9B2B-41C0-8611-75CF7F31D22E}"/>
              </a:ext>
            </a:extLst>
          </p:cNvPr>
          <p:cNvSpPr/>
          <p:nvPr/>
        </p:nvSpPr>
        <p:spPr>
          <a:xfrm>
            <a:off x="5884164" y="1621378"/>
            <a:ext cx="309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Points to prepare</a:t>
            </a:r>
          </a:p>
        </p:txBody>
      </p:sp>
    </p:spTree>
    <p:extLst>
      <p:ext uri="{BB962C8B-B14F-4D97-AF65-F5344CB8AC3E}">
        <p14:creationId xmlns:p14="http://schemas.microsoft.com/office/powerpoint/2010/main" val="19785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E4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7C10C-DDC6-482C-A41D-A415C149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Applying for </a:t>
            </a:r>
            <a:r>
              <a:rPr lang="en-US" b="1">
                <a:solidFill>
                  <a:srgbClr val="FFFFFF"/>
                </a:solidFill>
              </a:rPr>
              <a:t>permanent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faculty level jobs</a:t>
            </a:r>
          </a:p>
        </p:txBody>
      </p:sp>
      <p:pic>
        <p:nvPicPr>
          <p:cNvPr id="4" name="Picture 3" descr="A picture containing text, indoor, items, shelf&#10;&#10;Description automatically generated">
            <a:extLst>
              <a:ext uri="{FF2B5EF4-FFF2-40B4-BE49-F238E27FC236}">
                <a16:creationId xmlns:a16="http://schemas.microsoft.com/office/drawing/2014/main" id="{9FB9D2F8-6F7C-46CE-82A6-4D27611B1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44" r="1" b="326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D3699-8AFC-4478-9E9A-6393E4A4D262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Mix of teaching, research and administration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Starting to be education only options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8CAB-3D1E-4BDE-854A-ACE401DF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80" y="607681"/>
            <a:ext cx="4754881" cy="1499616"/>
          </a:xfrm>
        </p:spPr>
        <p:txBody>
          <a:bodyPr>
            <a:normAutofit fontScale="90000"/>
          </a:bodyPr>
          <a:lstStyle/>
          <a:p>
            <a:r>
              <a:rPr lang="en-GB" dirty="0"/>
              <a:t>In the interview: </a:t>
            </a:r>
            <a:r>
              <a:rPr lang="en-GB" b="1" dirty="0"/>
              <a:t>Permanent Lectureship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BBFF0-83AF-48FF-B7C2-0CA3B0650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4444" y="4046220"/>
            <a:ext cx="4754880" cy="21217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20 minute presentation (job talk) followed by Q+A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40 minute interview with panel.</a:t>
            </a:r>
          </a:p>
          <a:p>
            <a:pPr marL="0" indent="0">
              <a:buNone/>
            </a:pPr>
            <a:r>
              <a:rPr lang="en-GB" sz="2400" dirty="0"/>
              <a:t>(But elsewhere could be a full day!)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A3CFE-B579-48FA-B6C1-74B565980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8" y="2333000"/>
            <a:ext cx="5605649" cy="4023360"/>
          </a:xfrm>
        </p:spPr>
        <p:txBody>
          <a:bodyPr>
            <a:noAutofit/>
          </a:bodyPr>
          <a:lstStyle/>
          <a:p>
            <a:pPr lvl="1"/>
            <a:r>
              <a:rPr lang="en-GB" sz="2400" dirty="0"/>
              <a:t>Leadership</a:t>
            </a:r>
          </a:p>
          <a:p>
            <a:pPr lvl="1"/>
            <a:r>
              <a:rPr lang="en-GB" sz="2400" dirty="0"/>
              <a:t>Beyond just teaching</a:t>
            </a:r>
          </a:p>
          <a:p>
            <a:pPr lvl="1"/>
            <a:r>
              <a:rPr lang="en-GB" sz="2400" dirty="0"/>
              <a:t>Diversity and inclusion</a:t>
            </a:r>
          </a:p>
          <a:p>
            <a:pPr lvl="1"/>
            <a:r>
              <a:rPr lang="en-GB" sz="2400" dirty="0"/>
              <a:t>Aware of the metrics your be will subject to: REF, funding etc.</a:t>
            </a:r>
          </a:p>
          <a:p>
            <a:pPr marL="128016" lvl="1" indent="0">
              <a:buNone/>
            </a:pPr>
            <a:r>
              <a:rPr lang="en-GB" sz="2400" dirty="0"/>
              <a:t>But the number one determining factor is…</a:t>
            </a:r>
          </a:p>
          <a:p>
            <a:pPr marL="310896" lvl="2" indent="0">
              <a:buNone/>
            </a:pPr>
            <a:endParaRPr lang="en-GB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8DC151-4D5C-4D70-9CE2-386E6F64F607}"/>
              </a:ext>
            </a:extLst>
          </p:cNvPr>
          <p:cNvSpPr/>
          <p:nvPr/>
        </p:nvSpPr>
        <p:spPr>
          <a:xfrm>
            <a:off x="854444" y="3428598"/>
            <a:ext cx="309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Format (online)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41FE8-9B2B-41C0-8611-75CF7F31D22E}"/>
              </a:ext>
            </a:extLst>
          </p:cNvPr>
          <p:cNvSpPr/>
          <p:nvPr/>
        </p:nvSpPr>
        <p:spPr>
          <a:xfrm>
            <a:off x="6103124" y="1845687"/>
            <a:ext cx="309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Points to prepare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94031-5C0E-48B8-844A-6BD4183BF18C}"/>
              </a:ext>
            </a:extLst>
          </p:cNvPr>
          <p:cNvSpPr txBox="1"/>
          <p:nvPr/>
        </p:nvSpPr>
        <p:spPr>
          <a:xfrm>
            <a:off x="6455144" y="4691590"/>
            <a:ext cx="617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" lvl="1" indent="0">
              <a:buNone/>
            </a:pPr>
            <a:endParaRPr lang="en-GB" sz="2400" dirty="0"/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FIT WITH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9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58DB4FF-B599-4BB6-81E0-2DB16E4A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85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4C8D-F756-420D-85D6-006FA7E2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4767072"/>
            <a:ext cx="6025134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Final points: ask for help!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1F37E7-E920-4D66-9BA2-D925D194A8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784FB-C1A0-4599-A3DB-A75D52F1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45720" tIns="45720" rIns="4572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i) Practice interviews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ii) Ask people in your network about their experiences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Look at other people’s CVs and cover letters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Someone who interviewed at the same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FF"/>
                </a:solidFill>
              </a:rPr>
              <a:t>Someone who worked in the department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iii) If it’s a permanent faculty role, prepare for salary negotiations in advance.</a:t>
            </a:r>
          </a:p>
        </p:txBody>
      </p:sp>
    </p:spTree>
    <p:extLst>
      <p:ext uri="{BB962C8B-B14F-4D97-AF65-F5344CB8AC3E}">
        <p14:creationId xmlns:p14="http://schemas.microsoft.com/office/powerpoint/2010/main" val="21494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4E660-9D30-4DE3-B899-7D4ED4091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5950" y="1254640"/>
            <a:ext cx="10375459" cy="51004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800" dirty="0"/>
              <a:t>Any questions?</a:t>
            </a:r>
          </a:p>
          <a:p>
            <a:endParaRPr lang="en-GB" sz="4800" dirty="0"/>
          </a:p>
          <a:p>
            <a:r>
              <a:rPr lang="en-GB" sz="3200" dirty="0"/>
              <a:t>Example research statement and job talk slides online </a:t>
            </a:r>
            <a:br>
              <a:rPr lang="en-GB" sz="3200" dirty="0"/>
            </a:br>
            <a:r>
              <a:rPr lang="en-GB" sz="3200" dirty="0">
                <a:hlinkClick r:id="rId2"/>
              </a:rPr>
              <a:t>http://www.portiaroelofs.com/teaching.html</a:t>
            </a:r>
            <a:endParaRPr lang="en-GB" sz="3200" dirty="0"/>
          </a:p>
          <a:p>
            <a:r>
              <a:rPr lang="en-GB" sz="3200" dirty="0"/>
              <a:t>Useful website (US-focused) </a:t>
            </a:r>
          </a:p>
          <a:p>
            <a:r>
              <a:rPr lang="en-GB" sz="3200" dirty="0">
                <a:hlinkClick r:id="rId3"/>
              </a:rPr>
              <a:t>https://theprofessorisin.com/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33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3BF1F-CFB8-4845-BC39-99E049C8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Overview of presentation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F8565-E450-494F-9539-51F78182B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1. Overview of academic jobs landscape</a:t>
            </a:r>
          </a:p>
          <a:p>
            <a:r>
              <a:rPr lang="en-GB">
                <a:solidFill>
                  <a:srgbClr val="000000"/>
                </a:solidFill>
              </a:rPr>
              <a:t>2. Building a CV for academic jobs</a:t>
            </a:r>
          </a:p>
          <a:p>
            <a:r>
              <a:rPr lang="en-GB">
                <a:solidFill>
                  <a:srgbClr val="000000"/>
                </a:solidFill>
              </a:rPr>
              <a:t>3. My route (Politics/Development Studies)</a:t>
            </a:r>
          </a:p>
          <a:p>
            <a:r>
              <a:rPr lang="en-GB">
                <a:solidFill>
                  <a:srgbClr val="000000"/>
                </a:solidFill>
              </a:rPr>
              <a:t>4. Applying for academic jobs post-PhD</a:t>
            </a:r>
          </a:p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6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DFF7-6A3C-493B-8AEC-AC429C6F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academic jobs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5A848-1778-4EE7-BE61-A7E991660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768156"/>
            <a:ext cx="4754880" cy="822960"/>
          </a:xfrm>
        </p:spPr>
        <p:txBody>
          <a:bodyPr>
            <a:normAutofit/>
          </a:bodyPr>
          <a:lstStyle/>
          <a:p>
            <a:r>
              <a:rPr lang="en-GB" dirty="0"/>
              <a:t>Many PhDs wont work in academia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1E6E-AA25-46A2-A198-8ACA64C1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434975"/>
            <a:ext cx="4754880" cy="3874385"/>
          </a:xfrm>
        </p:spPr>
        <p:txBody>
          <a:bodyPr>
            <a:normAutofit/>
          </a:bodyPr>
          <a:lstStyle/>
          <a:p>
            <a:r>
              <a:rPr lang="en-US" dirty="0"/>
              <a:t>* About 43% of doctoral graduates get a job in HE after graduation and just under 40% are employed there three years later.</a:t>
            </a:r>
          </a:p>
          <a:p>
            <a:r>
              <a:rPr lang="en-US" dirty="0"/>
              <a:t>* Over half of staff in universities are on temporary contracts. </a:t>
            </a:r>
          </a:p>
          <a:p>
            <a:r>
              <a:rPr lang="en-US" dirty="0"/>
              <a:t>* Look at job adverts now!</a:t>
            </a:r>
          </a:p>
          <a:p>
            <a:r>
              <a:rPr lang="en-GB" dirty="0">
                <a:hlinkClick r:id="rId2"/>
              </a:rPr>
              <a:t>https://www.jobs.ac.uk/</a:t>
            </a:r>
            <a:endParaRPr lang="en-GB" dirty="0"/>
          </a:p>
          <a:p>
            <a:r>
              <a:rPr lang="en-GB" sz="1200" dirty="0">
                <a:hlinkClick r:id="rId3"/>
              </a:rPr>
              <a:t>https://www.vitae.ac.uk/doing-research/are-you-thinking-of-doing-a-phd/what-do-doctoral-graduates-do</a:t>
            </a:r>
            <a:endParaRPr lang="en-GB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C46C6-B36B-47CA-A483-5EBD56FFF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8261" y="2053472"/>
            <a:ext cx="4754880" cy="1375527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“Standard Route”</a:t>
            </a:r>
          </a:p>
          <a:p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BUT lots of different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routes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DEDA8-845E-490F-A285-9986721AD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9320" y="4372167"/>
            <a:ext cx="5370342" cy="334157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Dr Lisa McKenzie – Sociologist </a:t>
            </a:r>
          </a:p>
          <a:p>
            <a:r>
              <a:rPr lang="en-GB" sz="2000" dirty="0"/>
              <a:t>Bachelors at age 36</a:t>
            </a:r>
          </a:p>
          <a:p>
            <a:pPr marL="128016" lvl="1" indent="0">
              <a:buNone/>
            </a:pPr>
            <a:r>
              <a:rPr lang="en-GB" sz="2000" dirty="0"/>
              <a:t>Doctorate 2009</a:t>
            </a:r>
          </a:p>
          <a:p>
            <a:pPr marL="128016" lvl="1" indent="0">
              <a:buNone/>
            </a:pPr>
            <a:r>
              <a:rPr lang="en-GB" sz="2000" dirty="0"/>
              <a:t>Book “Getting By” 2015</a:t>
            </a:r>
          </a:p>
          <a:p>
            <a:pPr marL="128016" lvl="1" indent="0">
              <a:buNone/>
            </a:pPr>
            <a:r>
              <a:rPr lang="en-GB" sz="2000" dirty="0"/>
              <a:t>Now a Research Fellow in Sociology at Durham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F21DBF-0EDD-4BC3-B4E2-AB98031A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269" y="289824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52C97E-3732-461E-B49B-E0ECC43E5508}"/>
              </a:ext>
            </a:extLst>
          </p:cNvPr>
          <p:cNvGrpSpPr/>
          <p:nvPr/>
        </p:nvGrpSpPr>
        <p:grpSpPr>
          <a:xfrm>
            <a:off x="1213689" y="3323555"/>
            <a:ext cx="5278551" cy="1960756"/>
            <a:chOff x="2986356" y="3319494"/>
            <a:chExt cx="4233857" cy="196075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DA917A7-3DC6-496A-BCEE-87AA8D44CC79}"/>
                </a:ext>
              </a:extLst>
            </p:cNvPr>
            <p:cNvSpPr txBox="1"/>
            <p:nvPr/>
          </p:nvSpPr>
          <p:spPr>
            <a:xfrm>
              <a:off x="2986356" y="3319494"/>
              <a:ext cx="14726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Teaching Fellow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E7B383-DA77-487E-9F12-D4CAD80A224E}"/>
                </a:ext>
              </a:extLst>
            </p:cNvPr>
            <p:cNvSpPr txBox="1"/>
            <p:nvPr/>
          </p:nvSpPr>
          <p:spPr>
            <a:xfrm>
              <a:off x="5879295" y="3341258"/>
              <a:ext cx="134091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Research post-doc: e.g. Junior Research fellowship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71B09F-B69C-4450-93FA-C9C23714DA5A}"/>
                </a:ext>
              </a:extLst>
            </p:cNvPr>
            <p:cNvSpPr txBox="1"/>
            <p:nvPr/>
          </p:nvSpPr>
          <p:spPr>
            <a:xfrm>
              <a:off x="4227198" y="3319494"/>
              <a:ext cx="18356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Teaching and research post-doc:</a:t>
              </a:r>
            </a:p>
            <a:p>
              <a:r>
                <a:rPr lang="en-GB" sz="2400" i="1" dirty="0"/>
                <a:t>e.g. LSE Fellow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5CFC04-8C1C-4C2D-8DCE-E19E3F417F00}"/>
              </a:ext>
            </a:extLst>
          </p:cNvPr>
          <p:cNvSpPr txBox="1"/>
          <p:nvPr/>
        </p:nvSpPr>
        <p:spPr>
          <a:xfrm>
            <a:off x="3487514" y="5527503"/>
            <a:ext cx="2102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Graduate Teaching Assistant (GTA)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77FAC7-1410-4050-9283-7A9558192B37}"/>
              </a:ext>
            </a:extLst>
          </p:cNvPr>
          <p:cNvSpPr txBox="1"/>
          <p:nvPr/>
        </p:nvSpPr>
        <p:spPr>
          <a:xfrm>
            <a:off x="9477911" y="5612021"/>
            <a:ext cx="1345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3">
                    <a:lumMod val="75000"/>
                  </a:schemeClr>
                </a:solidFill>
              </a:rPr>
              <a:t>During the PhD</a:t>
            </a:r>
          </a:p>
          <a:p>
            <a:endParaRPr lang="en-GB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CCC2A-0B52-4D52-A2B5-B8E603584F38}"/>
              </a:ext>
            </a:extLst>
          </p:cNvPr>
          <p:cNvSpPr txBox="1"/>
          <p:nvPr/>
        </p:nvSpPr>
        <p:spPr>
          <a:xfrm>
            <a:off x="9328938" y="3352213"/>
            <a:ext cx="1643861" cy="161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3">
                    <a:lumMod val="75000"/>
                  </a:schemeClr>
                </a:solidFill>
              </a:rPr>
              <a:t>After the PhD: </a:t>
            </a:r>
          </a:p>
          <a:p>
            <a:r>
              <a:rPr lang="en-GB" sz="2400" i="1" dirty="0">
                <a:solidFill>
                  <a:schemeClr val="accent3">
                    <a:lumMod val="75000"/>
                  </a:schemeClr>
                </a:solidFill>
              </a:rPr>
              <a:t>Post-Doc</a:t>
            </a:r>
          </a:p>
          <a:p>
            <a:endParaRPr lang="en-GB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C4A1E-A129-45F0-8505-E691929BDD6B}"/>
              </a:ext>
            </a:extLst>
          </p:cNvPr>
          <p:cNvSpPr txBox="1"/>
          <p:nvPr/>
        </p:nvSpPr>
        <p:spPr>
          <a:xfrm>
            <a:off x="4856057" y="2407192"/>
            <a:ext cx="484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Assistant Professor / Lecturer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B2B8D-1119-45BE-9118-CDCFA8C05937}"/>
              </a:ext>
            </a:extLst>
          </p:cNvPr>
          <p:cNvSpPr txBox="1"/>
          <p:nvPr/>
        </p:nvSpPr>
        <p:spPr>
          <a:xfrm>
            <a:off x="4727369" y="1546186"/>
            <a:ext cx="448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Associate Professor / Reader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84C0D-A1EB-44F8-AA04-BEDDB29AF07D}"/>
              </a:ext>
            </a:extLst>
          </p:cNvPr>
          <p:cNvSpPr txBox="1"/>
          <p:nvPr/>
        </p:nvSpPr>
        <p:spPr>
          <a:xfrm>
            <a:off x="6332303" y="462592"/>
            <a:ext cx="43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Professor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BE28B-770B-4A07-9314-FCB4B026B203}"/>
              </a:ext>
            </a:extLst>
          </p:cNvPr>
          <p:cNvSpPr txBox="1"/>
          <p:nvPr/>
        </p:nvSpPr>
        <p:spPr>
          <a:xfrm>
            <a:off x="9606338" y="1356794"/>
            <a:ext cx="173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3">
                    <a:lumMod val="75000"/>
                  </a:schemeClr>
                </a:solidFill>
              </a:rPr>
              <a:t>Permanent Job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9B8376-CFA4-44A3-A261-582B2E9183CC}"/>
              </a:ext>
            </a:extLst>
          </p:cNvPr>
          <p:cNvCxnSpPr/>
          <p:nvPr/>
        </p:nvCxnSpPr>
        <p:spPr>
          <a:xfrm>
            <a:off x="1400708" y="3133618"/>
            <a:ext cx="9863191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EF6826-091A-4722-ADDF-881AF2D9EF24}"/>
              </a:ext>
            </a:extLst>
          </p:cNvPr>
          <p:cNvCxnSpPr/>
          <p:nvPr/>
        </p:nvCxnSpPr>
        <p:spPr>
          <a:xfrm>
            <a:off x="1243435" y="5441794"/>
            <a:ext cx="9863191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FAADE3-F593-4C0F-A898-F880470B00AB}"/>
              </a:ext>
            </a:extLst>
          </p:cNvPr>
          <p:cNvCxnSpPr/>
          <p:nvPr/>
        </p:nvCxnSpPr>
        <p:spPr>
          <a:xfrm>
            <a:off x="8969339" y="410966"/>
            <a:ext cx="0" cy="5928189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0A40DD-F059-463A-8566-CB85F92EC9C6}"/>
              </a:ext>
            </a:extLst>
          </p:cNvPr>
          <p:cNvSpPr txBox="1"/>
          <p:nvPr/>
        </p:nvSpPr>
        <p:spPr>
          <a:xfrm>
            <a:off x="1548722" y="5554172"/>
            <a:ext cx="210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Research Assistant</a:t>
            </a:r>
          </a:p>
        </p:txBody>
      </p:sp>
      <p:sp>
        <p:nvSpPr>
          <p:cNvPr id="25" name="Plaque 24">
            <a:extLst>
              <a:ext uri="{FF2B5EF4-FFF2-40B4-BE49-F238E27FC236}">
                <a16:creationId xmlns:a16="http://schemas.microsoft.com/office/drawing/2014/main" id="{5B3B7EC7-3451-4134-BB2A-E187EF7E217F}"/>
              </a:ext>
            </a:extLst>
          </p:cNvPr>
          <p:cNvSpPr/>
          <p:nvPr/>
        </p:nvSpPr>
        <p:spPr>
          <a:xfrm>
            <a:off x="6604952" y="2834643"/>
            <a:ext cx="2034758" cy="277737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Research Council Grants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DF1459-7D3F-40D5-84B2-3F631430B4F8}"/>
              </a:ext>
            </a:extLst>
          </p:cNvPr>
          <p:cNvCxnSpPr/>
          <p:nvPr/>
        </p:nvCxnSpPr>
        <p:spPr>
          <a:xfrm flipV="1">
            <a:off x="7324844" y="2007851"/>
            <a:ext cx="0" cy="467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FF2D6D9-719D-4960-9EDE-CE20AE78DB0B}"/>
              </a:ext>
            </a:extLst>
          </p:cNvPr>
          <p:cNvCxnSpPr/>
          <p:nvPr/>
        </p:nvCxnSpPr>
        <p:spPr>
          <a:xfrm flipV="1">
            <a:off x="7333822" y="914400"/>
            <a:ext cx="0" cy="610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DE35FE1-D19F-47BE-9A6C-178A6428D034}"/>
              </a:ext>
            </a:extLst>
          </p:cNvPr>
          <p:cNvSpPr txBox="1"/>
          <p:nvPr/>
        </p:nvSpPr>
        <p:spPr>
          <a:xfrm>
            <a:off x="5944022" y="5612021"/>
            <a:ext cx="205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Summer school teaching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D88848-EDA1-499C-ADF9-2196C0B09167}"/>
              </a:ext>
            </a:extLst>
          </p:cNvPr>
          <p:cNvSpPr txBox="1"/>
          <p:nvPr/>
        </p:nvSpPr>
        <p:spPr>
          <a:xfrm>
            <a:off x="1877625" y="1994865"/>
            <a:ext cx="4847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(Parallel education roles)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A28DECF-DD37-4297-BEEA-A6EFB74AFC27}"/>
              </a:ext>
            </a:extLst>
          </p:cNvPr>
          <p:cNvSpPr/>
          <p:nvPr/>
        </p:nvSpPr>
        <p:spPr>
          <a:xfrm rot="13283743">
            <a:off x="927091" y="513582"/>
            <a:ext cx="798777" cy="3553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58A1-F581-4870-AA82-2C2B52E9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28" y="159037"/>
            <a:ext cx="9720072" cy="1499616"/>
          </a:xfrm>
        </p:spPr>
        <p:txBody>
          <a:bodyPr/>
          <a:lstStyle/>
          <a:p>
            <a:r>
              <a:rPr lang="en-GB" dirty="0"/>
              <a:t>Building a CV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6C5EE-3432-492D-8A0F-4F6356CCDEF0}"/>
              </a:ext>
            </a:extLst>
          </p:cNvPr>
          <p:cNvSpPr txBox="1"/>
          <p:nvPr/>
        </p:nvSpPr>
        <p:spPr>
          <a:xfrm>
            <a:off x="1654140" y="1571407"/>
            <a:ext cx="3693056" cy="12681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Research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AFB820-067C-4688-BD3D-BAFAFE0B8BB4}"/>
              </a:ext>
            </a:extLst>
          </p:cNvPr>
          <p:cNvSpPr txBox="1"/>
          <p:nvPr/>
        </p:nvSpPr>
        <p:spPr>
          <a:xfrm>
            <a:off x="6606731" y="1586416"/>
            <a:ext cx="3574959" cy="11625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Teaching</a:t>
            </a:r>
            <a:endParaRPr lang="en-GB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9F2CF-2D51-49E6-9F9B-3C36D2750877}"/>
              </a:ext>
            </a:extLst>
          </p:cNvPr>
          <p:cNvSpPr txBox="1"/>
          <p:nvPr/>
        </p:nvSpPr>
        <p:spPr>
          <a:xfrm>
            <a:off x="2188041" y="4076751"/>
            <a:ext cx="2083996" cy="8806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/>
              <a:t>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99DE9-F6EF-4FD0-BF3B-37128F1825FA}"/>
              </a:ext>
            </a:extLst>
          </p:cNvPr>
          <p:cNvSpPr txBox="1"/>
          <p:nvPr/>
        </p:nvSpPr>
        <p:spPr>
          <a:xfrm>
            <a:off x="7167800" y="4087494"/>
            <a:ext cx="2083996" cy="880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/>
              <a:t>Funding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249835-8797-4A8E-B03E-D63376E0857F}"/>
              </a:ext>
            </a:extLst>
          </p:cNvPr>
          <p:cNvCxnSpPr>
            <a:cxnSpLocks/>
          </p:cNvCxnSpPr>
          <p:nvPr/>
        </p:nvCxnSpPr>
        <p:spPr>
          <a:xfrm>
            <a:off x="5922664" y="801384"/>
            <a:ext cx="0" cy="19471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C759FD8-FD70-4A84-85C9-FB745134FD03}"/>
              </a:ext>
            </a:extLst>
          </p:cNvPr>
          <p:cNvSpPr txBox="1"/>
          <p:nvPr/>
        </p:nvSpPr>
        <p:spPr>
          <a:xfrm>
            <a:off x="4741089" y="4167664"/>
            <a:ext cx="1957659" cy="880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/>
              <a:t>Impact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20E505-00EB-4237-AECA-55FEB7520D41}"/>
              </a:ext>
            </a:extLst>
          </p:cNvPr>
          <p:cNvCxnSpPr/>
          <p:nvPr/>
        </p:nvCxnSpPr>
        <p:spPr>
          <a:xfrm>
            <a:off x="1654140" y="3930147"/>
            <a:ext cx="9596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823A05-A549-430A-A776-306B672ED631}"/>
              </a:ext>
            </a:extLst>
          </p:cNvPr>
          <p:cNvSpPr txBox="1"/>
          <p:nvPr/>
        </p:nvSpPr>
        <p:spPr>
          <a:xfrm>
            <a:off x="1582222" y="2781249"/>
            <a:ext cx="4394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impact peer review journal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Books / book chapters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thesis!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CD1269-3088-46D9-9B8E-0E70D707C5D2}"/>
              </a:ext>
            </a:extLst>
          </p:cNvPr>
          <p:cNvSpPr txBox="1"/>
          <p:nvPr/>
        </p:nvSpPr>
        <p:spPr>
          <a:xfrm>
            <a:off x="6661272" y="2663009"/>
            <a:ext cx="4394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sort of department do you want to work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Undergraduate / postgraduate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(summer school, mentoring, access)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2C0F3A-BD00-43F8-A5AD-FD54DD12C7B4}"/>
              </a:ext>
            </a:extLst>
          </p:cNvPr>
          <p:cNvSpPr/>
          <p:nvPr/>
        </p:nvSpPr>
        <p:spPr>
          <a:xfrm>
            <a:off x="3547438" y="5462432"/>
            <a:ext cx="4859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3">
                    <a:lumMod val="75000"/>
                  </a:schemeClr>
                </a:solidFill>
              </a:rPr>
              <a:t>Commensurate with career stage</a:t>
            </a:r>
          </a:p>
        </p:txBody>
      </p:sp>
    </p:spTree>
    <p:extLst>
      <p:ext uri="{BB962C8B-B14F-4D97-AF65-F5344CB8AC3E}">
        <p14:creationId xmlns:p14="http://schemas.microsoft.com/office/powerpoint/2010/main" val="33951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40ABB0-9327-407B-9C12-01C67BF4C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28" t="20824" r="37472" b="6517"/>
          <a:stretch/>
        </p:blipFill>
        <p:spPr>
          <a:xfrm>
            <a:off x="2554182" y="410388"/>
            <a:ext cx="6873412" cy="6242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EE029-2A05-7B26-71B3-7B50BA2F73DE}"/>
              </a:ext>
            </a:extLst>
          </p:cNvPr>
          <p:cNvSpPr txBox="1"/>
          <p:nvPr/>
        </p:nvSpPr>
        <p:spPr>
          <a:xfrm>
            <a:off x="374121" y="1817370"/>
            <a:ext cx="2125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</a:rPr>
              <a:t>Example of CV format and style</a:t>
            </a:r>
          </a:p>
        </p:txBody>
      </p:sp>
    </p:spTree>
    <p:extLst>
      <p:ext uri="{BB962C8B-B14F-4D97-AF65-F5344CB8AC3E}">
        <p14:creationId xmlns:p14="http://schemas.microsoft.com/office/powerpoint/2010/main" val="416604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3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7C10C-DDC6-482C-A41D-A415C149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Applying for </a:t>
            </a:r>
            <a:r>
              <a:rPr lang="en-US" b="1">
                <a:solidFill>
                  <a:srgbClr val="FFFFFF"/>
                </a:solidFill>
              </a:rPr>
              <a:t>TEACHING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post-docs</a:t>
            </a:r>
          </a:p>
        </p:txBody>
      </p:sp>
      <p:pic>
        <p:nvPicPr>
          <p:cNvPr id="10" name="Picture 9" descr="A person giving a presentation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4DA33670-8909-4A72-B8BF-BFCB5E723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2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D3699-8AFC-4478-9E9A-6393E4A4D262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Patchwork of hourly-paid jobs / salaried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Consider the costs of teaching at multiple institutions at once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485E1-80C5-43B0-A67B-0685F71B36F4}"/>
              </a:ext>
            </a:extLst>
          </p:cNvPr>
          <p:cNvSpPr txBox="1"/>
          <p:nvPr/>
        </p:nvSpPr>
        <p:spPr>
          <a:xfrm>
            <a:off x="524256" y="4091940"/>
            <a:ext cx="6265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Photo by </a:t>
            </a:r>
            <a:r>
              <a:rPr lang="en-US" b="0" i="0" dirty="0">
                <a:solidFill>
                  <a:srgbClr val="767676"/>
                </a:solidFill>
                <a:effectLst/>
                <a:latin typeface="-apple-system"/>
                <a:hlinkClick r:id="rId3"/>
              </a:rPr>
              <a:t>Kenny Eliason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 on </a:t>
            </a:r>
            <a:r>
              <a:rPr lang="en-US" b="0" i="0" dirty="0" err="1">
                <a:solidFill>
                  <a:srgbClr val="767676"/>
                </a:solidFill>
                <a:effectLst/>
                <a:latin typeface="-apple-system"/>
                <a:hlinkClick r:id="rId4"/>
              </a:rPr>
              <a:t>Unsplash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47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C4A6-54A2-497C-A339-41B2438E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208144"/>
            <a:ext cx="9533892" cy="1499616"/>
          </a:xfrm>
        </p:spPr>
        <p:txBody>
          <a:bodyPr>
            <a:normAutofit/>
          </a:bodyPr>
          <a:lstStyle/>
          <a:p>
            <a:r>
              <a:rPr lang="en-GB" dirty="0"/>
              <a:t>In the interview: </a:t>
            </a:r>
            <a:r>
              <a:rPr lang="en-GB" b="1" dirty="0"/>
              <a:t>Teaching Post-doc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DB0B2-90C5-42AD-883B-4847A7B3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15" y="2286000"/>
            <a:ext cx="4339724" cy="4023360"/>
          </a:xfrm>
        </p:spPr>
        <p:txBody>
          <a:bodyPr/>
          <a:lstStyle/>
          <a:p>
            <a:r>
              <a:rPr lang="en-GB" dirty="0"/>
              <a:t>In both interviews the focus was on teaching the specific course.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Tell us a bit about your research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How would you explain x [key concept from the course]?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Lesson planning task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How would you respond to a common teaching problem? i.e. only a couple of students contributing.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1FCC2-08E8-4F1A-8140-6687A64233E5}"/>
              </a:ext>
            </a:extLst>
          </p:cNvPr>
          <p:cNvSpPr txBox="1"/>
          <p:nvPr/>
        </p:nvSpPr>
        <p:spPr>
          <a:xfrm>
            <a:off x="820131" y="1593883"/>
            <a:ext cx="345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Standard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2C6C8-9E04-44A3-819E-0CDF919BD350}"/>
              </a:ext>
            </a:extLst>
          </p:cNvPr>
          <p:cNvSpPr txBox="1"/>
          <p:nvPr/>
        </p:nvSpPr>
        <p:spPr>
          <a:xfrm>
            <a:off x="5866615" y="1593883"/>
            <a:ext cx="345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75000"/>
                  </a:schemeClr>
                </a:solidFill>
              </a:rPr>
              <a:t>Points to prepare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D11710-1BD8-48DD-B921-3A95515CD945}"/>
              </a:ext>
            </a:extLst>
          </p:cNvPr>
          <p:cNvSpPr txBox="1">
            <a:spLocks/>
          </p:cNvSpPr>
          <p:nvPr/>
        </p:nvSpPr>
        <p:spPr>
          <a:xfrm>
            <a:off x="5866614" y="2281287"/>
            <a:ext cx="5275867" cy="402336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Concise summary of your research. </a:t>
            </a:r>
            <a:br>
              <a:rPr lang="en-GB" dirty="0"/>
            </a:br>
            <a:r>
              <a:rPr lang="en-GB" dirty="0"/>
              <a:t>“By looking at X I seek to answer questions like Y”.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Background research on the precise course you will have to teach. Any weeks which in particular link to your research?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Example of exercises / slides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Evidence of teaching ability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Teaching philosophy: pretty basic. Put them in groups, use PG Cert techniques. Who will you be teaching?</a:t>
            </a:r>
          </a:p>
        </p:txBody>
      </p:sp>
    </p:spTree>
    <p:extLst>
      <p:ext uri="{BB962C8B-B14F-4D97-AF65-F5344CB8AC3E}">
        <p14:creationId xmlns:p14="http://schemas.microsoft.com/office/powerpoint/2010/main" val="81455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C10C-DDC6-482C-A41D-A415C149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37" y="589136"/>
            <a:ext cx="3133581" cy="2545950"/>
          </a:xfrm>
        </p:spPr>
        <p:txBody>
          <a:bodyPr>
            <a:normAutofit/>
          </a:bodyPr>
          <a:lstStyle/>
          <a:p>
            <a:r>
              <a:rPr lang="en-GB" sz="3700" dirty="0"/>
              <a:t>Applying for </a:t>
            </a:r>
            <a:r>
              <a:rPr lang="en-GB" sz="3700" b="1" dirty="0"/>
              <a:t>research </a:t>
            </a:r>
            <a:br>
              <a:rPr lang="en-GB" sz="3700" b="1" dirty="0"/>
            </a:br>
            <a:r>
              <a:rPr lang="en-GB" sz="3700" b="1" dirty="0"/>
              <a:t>post-docs</a:t>
            </a:r>
          </a:p>
        </p:txBody>
      </p:sp>
      <p:pic>
        <p:nvPicPr>
          <p:cNvPr id="5" name="Content Placeholder 4" descr="A large tree&#10;&#10;Description automatically generated">
            <a:extLst>
              <a:ext uri="{FF2B5EF4-FFF2-40B4-BE49-F238E27FC236}">
                <a16:creationId xmlns:a16="http://schemas.microsoft.com/office/drawing/2014/main" id="{EC3F2CC6-4DE4-43B7-9A18-9FFBC4465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1485681"/>
            <a:ext cx="6909577" cy="3886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D3699-8AFC-4478-9E9A-6393E4A4D262}"/>
              </a:ext>
            </a:extLst>
          </p:cNvPr>
          <p:cNvSpPr txBox="1"/>
          <p:nvPr/>
        </p:nvSpPr>
        <p:spPr>
          <a:xfrm>
            <a:off x="666958" y="2730137"/>
            <a:ext cx="31873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Your own research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Working on someone else’s research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Mix of the two</a:t>
            </a:r>
          </a:p>
        </p:txBody>
      </p:sp>
    </p:spTree>
    <p:extLst>
      <p:ext uri="{BB962C8B-B14F-4D97-AF65-F5344CB8AC3E}">
        <p14:creationId xmlns:p14="http://schemas.microsoft.com/office/powerpoint/2010/main" val="2338738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Widescreen</PresentationFormat>
  <Paragraphs>129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Academic job applications  and interviews Dr Portia Roelofs</vt:lpstr>
      <vt:lpstr>Overview of presentation</vt:lpstr>
      <vt:lpstr>Overview of academic jobs landscape</vt:lpstr>
      <vt:lpstr>PowerPoint Presentation</vt:lpstr>
      <vt:lpstr>Building a CV </vt:lpstr>
      <vt:lpstr>PowerPoint Presentation</vt:lpstr>
      <vt:lpstr>Applying for TEACHING  post-docs</vt:lpstr>
      <vt:lpstr>In the interview: Teaching Post-doc</vt:lpstr>
      <vt:lpstr>Applying for research  post-docs</vt:lpstr>
      <vt:lpstr>In the interview: Research Post-doc</vt:lpstr>
      <vt:lpstr>Applying for permanent  faculty level jobs</vt:lpstr>
      <vt:lpstr>In the interview: Permanent Lectureship</vt:lpstr>
      <vt:lpstr>Final points: ask for help!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job applications  and interviews</dc:title>
  <dc:creator>Portia Roelofs</dc:creator>
  <cp:lastModifiedBy>Portia Roelofs</cp:lastModifiedBy>
  <cp:revision>17</cp:revision>
  <dcterms:created xsi:type="dcterms:W3CDTF">2020-01-14T15:15:40Z</dcterms:created>
  <dcterms:modified xsi:type="dcterms:W3CDTF">2022-05-03T09:04:49Z</dcterms:modified>
</cp:coreProperties>
</file>